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541" r:id="rId3"/>
    <p:sldId id="260" r:id="rId4"/>
    <p:sldId id="523" r:id="rId5"/>
    <p:sldId id="529" r:id="rId6"/>
    <p:sldId id="545" r:id="rId7"/>
    <p:sldId id="259" r:id="rId8"/>
    <p:sldId id="525" r:id="rId9"/>
    <p:sldId id="524" r:id="rId10"/>
    <p:sldId id="546" r:id="rId11"/>
    <p:sldId id="528" r:id="rId12"/>
    <p:sldId id="478" r:id="rId13"/>
    <p:sldId id="521" r:id="rId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0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7"/>
    <p:restoredTop sz="90000"/>
  </p:normalViewPr>
  <p:slideViewPr>
    <p:cSldViewPr snapToGrid="0" snapToObjects="1">
      <p:cViewPr varScale="1">
        <p:scale>
          <a:sx n="74" d="100"/>
          <a:sy n="74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án Alfonso Rodríguez Robotham" userId="e45e47e476aa6c15" providerId="LiveId" clId="{ADD9D3E2-A1C8-4FFC-AFCE-5F796BEF30D4}"/>
    <pc:docChg chg="delSld">
      <pc:chgData name="Sebastián Alfonso Rodríguez Robotham" userId="e45e47e476aa6c15" providerId="LiveId" clId="{ADD9D3E2-A1C8-4FFC-AFCE-5F796BEF30D4}" dt="2023-03-06T15:35:02.786" v="0" actId="47"/>
      <pc:docMkLst>
        <pc:docMk/>
      </pc:docMkLst>
      <pc:sldChg chg="del">
        <pc:chgData name="Sebastián Alfonso Rodríguez Robotham" userId="e45e47e476aa6c15" providerId="LiveId" clId="{ADD9D3E2-A1C8-4FFC-AFCE-5F796BEF30D4}" dt="2023-03-06T15:35:02.786" v="0" actId="47"/>
        <pc:sldMkLst>
          <pc:docMk/>
          <pc:sldMk cId="1663612058" sldId="5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42ED4-A9AA-D546-AA48-2A4E5B6D53D1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B1EB-625F-3040-8C7C-2C8187EAD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030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10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B1EB-625F-3040-8C7C-2C8187EAD7CE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662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4558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000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40F52-2F23-9545-A531-7ACAD5A06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293A0-0A0D-FF44-83ED-74773B3ED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A7CA38-9D2C-0C48-B833-23572E35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4BB0B-E6A9-6848-B30A-DC21622A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9AE239-B118-E44B-B0E4-C10EF9D5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537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1D959-449C-2D4D-85FC-9B4B2D3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7DC888-7DA2-D24D-91DF-D4767F1E5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F88513-FFB0-DB43-B27D-41B0E6C4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4BD063-77C2-AE49-A9CE-E00834CE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B5FE40-21F5-8F42-B236-E143495C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152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4BBC01-9C39-E44C-A147-714B40A72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5D81E-6DC5-F04D-920D-3648D9F38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99C9F7-3A00-FA40-B3F8-9CD49238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365278-2D40-A241-B074-B2D3FBBD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F9E8B8-E865-AC4A-96A7-F756541E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5901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2620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2204" y="2507443"/>
            <a:ext cx="8326000" cy="98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4800"/>
            </a:lvl2pPr>
            <a:lvl3pPr lvl="2" rtl="0">
              <a:spcBef>
                <a:spcPts val="0"/>
              </a:spcBef>
              <a:buNone/>
              <a:defRPr sz="4800"/>
            </a:lvl3pPr>
            <a:lvl4pPr lvl="3" rtl="0">
              <a:spcBef>
                <a:spcPts val="0"/>
              </a:spcBef>
              <a:buNone/>
              <a:defRPr sz="4800"/>
            </a:lvl4pPr>
            <a:lvl5pPr lvl="4" rtl="0">
              <a:spcBef>
                <a:spcPts val="0"/>
              </a:spcBef>
              <a:buNone/>
              <a:defRPr sz="4800"/>
            </a:lvl5pPr>
            <a:lvl6pPr lvl="5" rtl="0">
              <a:spcBef>
                <a:spcPts val="0"/>
              </a:spcBef>
              <a:buNone/>
              <a:defRPr sz="4800"/>
            </a:lvl6pPr>
            <a:lvl7pPr lvl="6" rtl="0">
              <a:spcBef>
                <a:spcPts val="0"/>
              </a:spcBef>
              <a:buNone/>
              <a:defRPr sz="4800"/>
            </a:lvl7pPr>
            <a:lvl8pPr lvl="7" rtl="0">
              <a:spcBef>
                <a:spcPts val="0"/>
              </a:spcBef>
              <a:buNone/>
              <a:defRPr sz="4800"/>
            </a:lvl8pPr>
            <a:lvl9pPr lvl="8">
              <a:spcBef>
                <a:spcPts val="0"/>
              </a:spcBef>
              <a:buNone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82204" y="3471872"/>
            <a:ext cx="6182799" cy="55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67"/>
            </a:lvl1pPr>
            <a:lvl2pPr lvl="1" rtl="0">
              <a:spcBef>
                <a:spcPts val="0"/>
              </a:spcBef>
              <a:buNone/>
              <a:defRPr sz="1867"/>
            </a:lvl2pPr>
            <a:lvl3pPr lvl="2" rtl="0">
              <a:spcBef>
                <a:spcPts val="0"/>
              </a:spcBef>
              <a:buNone/>
              <a:defRPr sz="1867"/>
            </a:lvl3pPr>
            <a:lvl4pPr lvl="3" rtl="0">
              <a:spcBef>
                <a:spcPts val="0"/>
              </a:spcBef>
              <a:buNone/>
              <a:defRPr sz="1867"/>
            </a:lvl4pPr>
            <a:lvl5pPr lvl="4" rtl="0">
              <a:spcBef>
                <a:spcPts val="0"/>
              </a:spcBef>
              <a:buNone/>
              <a:defRPr sz="1867"/>
            </a:lvl5pPr>
            <a:lvl6pPr lvl="5" rtl="0">
              <a:spcBef>
                <a:spcPts val="0"/>
              </a:spcBef>
              <a:buNone/>
              <a:defRPr sz="1867"/>
            </a:lvl6pPr>
            <a:lvl7pPr lvl="6" rtl="0">
              <a:spcBef>
                <a:spcPts val="0"/>
              </a:spcBef>
              <a:buNone/>
              <a:defRPr sz="1867"/>
            </a:lvl7pPr>
            <a:lvl8pPr lvl="7" rtl="0">
              <a:spcBef>
                <a:spcPts val="0"/>
              </a:spcBef>
              <a:buNone/>
              <a:defRPr sz="1867"/>
            </a:lvl8pPr>
            <a:lvl9pPr lvl="8">
              <a:spcBef>
                <a:spcPts val="0"/>
              </a:spcBef>
              <a:buNone/>
              <a:defRPr sz="1867"/>
            </a:lvl9pPr>
          </a:lstStyle>
          <a:p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486245" y="-8"/>
            <a:ext cx="2649233" cy="115599"/>
            <a:chOff x="364669" y="4969989"/>
            <a:chExt cx="996902" cy="43500"/>
          </a:xfrm>
        </p:grpSpPr>
        <p:sp>
          <p:nvSpPr>
            <p:cNvPr id="19" name="Shape 19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80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DA196-6370-0544-BA49-5BB0EA07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D25A3C-70A3-F349-8B17-3124F1EC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FCEC0A-F4E9-4E4F-AC88-0028001C3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2D539-5BDA-5244-9C7A-CA4F2412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FB5C8-1CAE-A64D-BB6E-1CF5EBAD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071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19E18-0671-EB45-B3CA-13B3D84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6E57D-8B85-704A-A032-DE9D975A9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A8D074-4BA1-464F-BD02-D0D720A7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1AC2-880A-7D48-8072-EFAD6F09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1AAF5A-18DE-474A-BCEA-F6A5DBB0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603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59342-0F00-6646-920F-5596885F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35A299-1453-3540-9EA1-FE061D023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E7437A-E0DA-D246-B35D-8A3D149B8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2B98F3-813B-664C-AB81-44FA2ACB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E6D502-7B22-314F-9FD4-CDF1DFDF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AD62A2-4A32-524A-B613-4DD1B33B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72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593BE-A61F-374C-8062-C6575907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50AFA6-8BEF-CE48-904C-F18F35823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B2FEC8-D207-7345-BF75-E986ACBC9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6866BC-E439-0545-BCAF-EEF7717C4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2BAB4D-7F78-F341-B33D-830977821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E84925-1D6A-0E45-9930-D41F1342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CBA112-B94F-0E44-B018-A08FE11F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5E0AA53-7A98-1844-89A0-625E002F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504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EBD18-316A-FB42-8A6A-F1BE93F0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234474-86AD-4741-8182-65FB697A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9A9C23-DDC2-E44B-AD77-0E14AA58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9BD808-7EB8-A24B-BCA6-76437A9C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488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DA3336-0515-DC43-8BB2-D9D9597E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5B7526-B817-4243-A41A-638C22D8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BD8E97-9618-E04D-A4F4-0F07FB1A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509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C275E-A35C-614B-8F2B-CDA6EFE2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02A495-ED07-894A-AC7D-99519F22F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722C6C-F821-2A4D-93A9-C753F5AC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C71D3F-E88F-5640-ABC9-9BBE6BA8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EB5CA0-D088-6E4C-90D5-972E6A01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5836CD-8BAE-7E4A-9DE5-D3D6C980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312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4B876-7CC3-5F4F-8A7A-FEDA4E2F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E848FD-E03E-F044-8D79-BDA718068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DF4A82-F8BA-A146-9CE6-1CBC8B2B9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D4E585-5E40-C541-B48B-E635F7B2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7617F6-81DD-CC45-9781-B332C2FB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8ED603-2662-4A46-A7FE-53983C7E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68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36DBBB-5B94-554B-8612-C5EADC592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B1CAD1-B3CA-264B-BA43-BE59B8FFC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4247A4-2B73-B345-AB1A-E7B0A96F8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A5E8-046E-C741-B16F-AA4E8AB0EA8E}" type="datetimeFigureOut">
              <a:rPr lang="es-CL" smtClean="0"/>
              <a:t>06-03-2023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B5415F-C3FF-394D-BE6C-87D2B6F6F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828720-DB72-D946-8730-19D805C6B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98994-6502-0F46-A6BF-8C5888C3EE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331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2843B8-48DC-9249-963F-DD735A973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748" y="1028769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es-CL" sz="6600" b="1" dirty="0">
                <a:latin typeface="Eras Medium ITC" panose="020F0502020204030204" pitchFamily="34" charset="0"/>
                <a:cs typeface="Eras Medium ITC" panose="020F0502020204030204" pitchFamily="34" charset="0"/>
              </a:rPr>
              <a:t>Google Cloud Platform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E6ECAF-9D61-7C45-9B23-D579D639D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s-CL" sz="4800" b="1" dirty="0">
                <a:solidFill>
                  <a:srgbClr val="ED7D30"/>
                </a:solidFill>
              </a:rPr>
              <a:t>&gt;</a:t>
            </a:r>
            <a:r>
              <a:rPr lang="es-CL" sz="3600" b="1" dirty="0"/>
              <a:t> Introducción a </a:t>
            </a:r>
            <a:br>
              <a:rPr lang="es-CL" sz="3600" b="1" dirty="0"/>
            </a:br>
            <a:r>
              <a:rPr lang="es-CL" sz="3600" b="1" dirty="0"/>
              <a:t>Google Cloud Platform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05DE5A-F10B-F449-840B-1835CE7F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82" y="5915608"/>
            <a:ext cx="4429112" cy="6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86B3B7A-A312-C646-ADF1-F743CB99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83" y="326375"/>
            <a:ext cx="7188034" cy="62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C2DCA35-2290-DA40-87F4-1281560C4437}"/>
              </a:ext>
            </a:extLst>
          </p:cNvPr>
          <p:cNvSpPr txBox="1">
            <a:spLocks/>
          </p:cNvSpPr>
          <p:nvPr/>
        </p:nvSpPr>
        <p:spPr>
          <a:xfrm>
            <a:off x="1056907" y="1815058"/>
            <a:ext cx="3084629" cy="1902698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4488" indent="-34131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Tx/>
              <a:buBlip>
                <a:blip r:embed="rId2"/>
              </a:buBlip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625475" indent="-2825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914400" indent="-2222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2667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IaaS</a:t>
            </a:r>
            <a:endParaRPr lang="es-ES" sz="2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rtl="0"/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</a:t>
            </a:r>
            <a:r>
              <a:rPr lang="es-ES" sz="2667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infraestructura como servicio</a:t>
            </a:r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30BB8D3-0D35-0E42-A82E-C03EE5C78A83}"/>
              </a:ext>
            </a:extLst>
          </p:cNvPr>
          <p:cNvSpPr txBox="1"/>
          <p:nvPr/>
        </p:nvSpPr>
        <p:spPr>
          <a:xfrm>
            <a:off x="897483" y="5006351"/>
            <a:ext cx="246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Más control sobre los recursos de TI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13BEAB4-1763-9F46-8BCD-9BAAE50A9E31}"/>
              </a:ext>
            </a:extLst>
          </p:cNvPr>
          <p:cNvSpPr txBox="1">
            <a:spLocks/>
          </p:cNvSpPr>
          <p:nvPr/>
        </p:nvSpPr>
        <p:spPr>
          <a:xfrm>
            <a:off x="4556787" y="1815058"/>
            <a:ext cx="3081528" cy="1901952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4488" indent="-34131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Tx/>
              <a:buBlip>
                <a:blip r:embed="rId2"/>
              </a:buBlip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625475" indent="-2825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914400" indent="-2222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2667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PaaS</a:t>
            </a:r>
            <a:endParaRPr lang="es-ES" sz="2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rtl="0"/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</a:t>
            </a:r>
            <a:r>
              <a:rPr lang="es-ES" sz="2667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plataforma como servicio</a:t>
            </a:r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C45944A-CB82-A24C-B77B-23830F809419}"/>
              </a:ext>
            </a:extLst>
          </p:cNvPr>
          <p:cNvSpPr txBox="1">
            <a:spLocks/>
          </p:cNvSpPr>
          <p:nvPr/>
        </p:nvSpPr>
        <p:spPr>
          <a:xfrm>
            <a:off x="8089874" y="1815058"/>
            <a:ext cx="3081528" cy="1901952"/>
          </a:xfrm>
          <a:prstGeom prst="round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4488" indent="-34131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Tx/>
              <a:buBlip>
                <a:blip r:embed="rId2"/>
              </a:buBlip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625475" indent="-2825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914400" indent="-2222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2667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SaaS</a:t>
            </a:r>
            <a:endParaRPr lang="es-ES" sz="2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rtl="0"/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</a:t>
            </a:r>
            <a:r>
              <a:rPr lang="es-ES" sz="2667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software como servicio</a:t>
            </a:r>
            <a:r>
              <a:rPr lang="es-E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7FB5B0D-769E-5B4D-A287-81C30D12DD73}"/>
              </a:ext>
            </a:extLst>
          </p:cNvPr>
          <p:cNvSpPr txBox="1"/>
          <p:nvPr/>
        </p:nvSpPr>
        <p:spPr>
          <a:xfrm>
            <a:off x="8308727" y="5006351"/>
            <a:ext cx="243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4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Menos control sobre los recursos de TI</a:t>
            </a:r>
          </a:p>
        </p:txBody>
      </p:sp>
      <p:sp>
        <p:nvSpPr>
          <p:cNvPr id="18" name="Right Arrow 4" descr="Right-arrow going from iaas to saas.">
            <a:extLst>
              <a:ext uri="{FF2B5EF4-FFF2-40B4-BE49-F238E27FC236}">
                <a16:creationId xmlns:a16="http://schemas.microsoft.com/office/drawing/2014/main" id="{DC74007F-9704-D543-B4D5-F767D7D5606C}"/>
              </a:ext>
            </a:extLst>
          </p:cNvPr>
          <p:cNvSpPr/>
          <p:nvPr/>
        </p:nvSpPr>
        <p:spPr>
          <a:xfrm>
            <a:off x="1056907" y="4002764"/>
            <a:ext cx="10150803" cy="842963"/>
          </a:xfrm>
          <a:prstGeom prst="rightArrow">
            <a:avLst/>
          </a:prstGeom>
          <a:gradFill flip="none" rotWithShape="1"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C6A83533-FCFB-8940-8876-8909E42A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/>
              <a:t>Modelos de servicio en la nube</a:t>
            </a:r>
          </a:p>
        </p:txBody>
      </p:sp>
    </p:spTree>
    <p:extLst>
      <p:ext uri="{BB962C8B-B14F-4D97-AF65-F5344CB8AC3E}">
        <p14:creationId xmlns:p14="http://schemas.microsoft.com/office/powerpoint/2010/main" val="35907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AEC95B-AE9C-0E45-9036-97733936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489"/>
            <a:ext cx="12277475" cy="7161860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00CAAC23-8599-E441-A220-E40993C3011B}"/>
              </a:ext>
            </a:extLst>
          </p:cNvPr>
          <p:cNvSpPr txBox="1">
            <a:spLocks/>
          </p:cNvSpPr>
          <p:nvPr/>
        </p:nvSpPr>
        <p:spPr>
          <a:xfrm>
            <a:off x="549521" y="231277"/>
            <a:ext cx="6500635" cy="52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171450" marR="0" indent="-1714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00025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925829" marR="0" indent="-240029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2954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6383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19812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23241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26670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30099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 defTabSz="685750">
              <a:spcBef>
                <a:spcPts val="751"/>
              </a:spcBef>
              <a:buNone/>
              <a:defRPr/>
            </a:pPr>
            <a:r>
              <a:rPr lang="es-ES_tradnl" sz="2800" b="1" kern="0" dirty="0">
                <a:solidFill>
                  <a:schemeClr val="bg1"/>
                </a:solidFill>
                <a:latin typeface="PF BeauSans Pro" charset="0"/>
                <a:ea typeface="PF BeauSans Pro" charset="0"/>
                <a:cs typeface="PF BeauSans Pro" charset="0"/>
              </a:rPr>
              <a:t>		PIZZA AS A SERVICE</a:t>
            </a:r>
            <a:endParaRPr lang="es-ES_tradnl" sz="2400" b="1" kern="0" dirty="0">
              <a:solidFill>
                <a:schemeClr val="bg1"/>
              </a:solidFill>
              <a:latin typeface="PF BeauSans Pro" charset="0"/>
              <a:ea typeface="PF BeauSans Pro" charset="0"/>
              <a:cs typeface="PF BeauSans Pro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76D57B-E0C0-5F41-9EE4-015308790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37" y="47546"/>
            <a:ext cx="1247423" cy="89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114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7571987-A86C-F048-8BEC-4B71092E0B04}"/>
              </a:ext>
            </a:extLst>
          </p:cNvPr>
          <p:cNvSpPr/>
          <p:nvPr/>
        </p:nvSpPr>
        <p:spPr>
          <a:xfrm>
            <a:off x="1069517" y="870859"/>
            <a:ext cx="2350595" cy="4478085"/>
          </a:xfrm>
          <a:prstGeom prst="roundRect">
            <a:avLst>
              <a:gd name="adj" fmla="val 83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On-Premises</a:t>
            </a: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AFAD051-AA73-C748-A76A-4745588A388F}"/>
              </a:ext>
            </a:extLst>
          </p:cNvPr>
          <p:cNvSpPr/>
          <p:nvPr/>
        </p:nvSpPr>
        <p:spPr>
          <a:xfrm>
            <a:off x="1035362" y="5419764"/>
            <a:ext cx="2339391" cy="7493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sym typeface="Arial"/>
              </a:rPr>
              <a:t>Hacer una pizza en casa</a:t>
            </a:r>
            <a:endParaRPr lang="es-CL" sz="7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sym typeface="Arial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448E089F-23EB-1040-95C3-32EB47377764}"/>
              </a:ext>
            </a:extLst>
          </p:cNvPr>
          <p:cNvSpPr/>
          <p:nvPr/>
        </p:nvSpPr>
        <p:spPr>
          <a:xfrm>
            <a:off x="3592311" y="865726"/>
            <a:ext cx="2350595" cy="4478085"/>
          </a:xfrm>
          <a:prstGeom prst="roundRect">
            <a:avLst>
              <a:gd name="adj" fmla="val 83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chemeClr val="bg1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Infraestructure</a:t>
            </a: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as a Service (IaaS)</a:t>
            </a: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B28061BE-C5DB-4A4F-9980-0F45C309ADA4}"/>
              </a:ext>
            </a:extLst>
          </p:cNvPr>
          <p:cNvSpPr/>
          <p:nvPr/>
        </p:nvSpPr>
        <p:spPr>
          <a:xfrm>
            <a:off x="3609686" y="5414631"/>
            <a:ext cx="2339391" cy="7493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sym typeface="Arial"/>
              </a:rPr>
              <a:t>Ir a comprar una pizza congelada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9E64B509-4D14-9047-B0D2-99FA3ABB2585}"/>
              </a:ext>
            </a:extLst>
          </p:cNvPr>
          <p:cNvSpPr/>
          <p:nvPr/>
        </p:nvSpPr>
        <p:spPr>
          <a:xfrm>
            <a:off x="6115104" y="865726"/>
            <a:ext cx="2350595" cy="4478085"/>
          </a:xfrm>
          <a:prstGeom prst="roundRect">
            <a:avLst>
              <a:gd name="adj" fmla="val 83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Platform</a:t>
            </a: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as a Service</a:t>
            </a: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(PaaS)</a:t>
            </a: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3804BADE-C0E1-8347-BB05-35E9A5FA1C28}"/>
              </a:ext>
            </a:extLst>
          </p:cNvPr>
          <p:cNvSpPr/>
          <p:nvPr/>
        </p:nvSpPr>
        <p:spPr>
          <a:xfrm>
            <a:off x="6115105" y="5414631"/>
            <a:ext cx="2339391" cy="7493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sym typeface="Arial"/>
              </a:rPr>
              <a:t>Pedir una pizza por teléfono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85669DE3-1B78-9F4D-9514-5239CBDF02AF}"/>
              </a:ext>
            </a:extLst>
          </p:cNvPr>
          <p:cNvSpPr/>
          <p:nvPr/>
        </p:nvSpPr>
        <p:spPr>
          <a:xfrm>
            <a:off x="8631728" y="865726"/>
            <a:ext cx="2350595" cy="4478085"/>
          </a:xfrm>
          <a:prstGeom prst="roundRect">
            <a:avLst>
              <a:gd name="adj" fmla="val 83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Software</a:t>
            </a: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as a Service</a:t>
            </a:r>
          </a:p>
          <a:p>
            <a:pPr algn="ctr" defTabSz="457098">
              <a:buClr>
                <a:srgbClr val="000000"/>
              </a:buClr>
            </a:pPr>
            <a:r>
              <a:rPr lang="es-CL" sz="2000" dirty="0">
                <a:solidFill>
                  <a:schemeClr val="bg1"/>
                </a:solidFill>
                <a:latin typeface="Arial"/>
                <a:sym typeface="Arial"/>
              </a:rPr>
              <a:t>(SaaS)</a:t>
            </a: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  <a:p>
            <a:pPr algn="ctr" defTabSz="457098">
              <a:buClr>
                <a:srgbClr val="000000"/>
              </a:buClr>
            </a:pPr>
            <a:endParaRPr lang="es-CL" sz="2000" dirty="0">
              <a:solidFill>
                <a:srgbClr val="535353"/>
              </a:solidFill>
              <a:latin typeface="Arial"/>
              <a:sym typeface="Arial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669112CF-0660-5D47-B2C1-7F08AEA72932}"/>
              </a:ext>
            </a:extLst>
          </p:cNvPr>
          <p:cNvSpPr/>
          <p:nvPr/>
        </p:nvSpPr>
        <p:spPr>
          <a:xfrm>
            <a:off x="8631727" y="5430494"/>
            <a:ext cx="2339391" cy="7493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sym typeface="Arial"/>
              </a:rPr>
              <a:t>Ir a comer a una Pizzeria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B9CFA-30A5-A44A-8AEC-91A68F905214}"/>
              </a:ext>
            </a:extLst>
          </p:cNvPr>
          <p:cNvSpPr/>
          <p:nvPr/>
        </p:nvSpPr>
        <p:spPr>
          <a:xfrm>
            <a:off x="1192981" y="1945456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Cerveza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6950E6F-D4AE-014B-AAC5-191E6D17D71B}"/>
              </a:ext>
            </a:extLst>
          </p:cNvPr>
          <p:cNvSpPr/>
          <p:nvPr/>
        </p:nvSpPr>
        <p:spPr>
          <a:xfrm>
            <a:off x="1192981" y="2404213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Mesa y Silla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AE05D61-1508-3E42-9008-9CA7F6D92D16}"/>
              </a:ext>
            </a:extLst>
          </p:cNvPr>
          <p:cNvSpPr/>
          <p:nvPr/>
        </p:nvSpPr>
        <p:spPr>
          <a:xfrm>
            <a:off x="1192981" y="2893568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Electricidad/Gas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6DD4BC4-B11C-8A43-9465-D98A02CD8C19}"/>
              </a:ext>
            </a:extLst>
          </p:cNvPr>
          <p:cNvSpPr/>
          <p:nvPr/>
        </p:nvSpPr>
        <p:spPr>
          <a:xfrm>
            <a:off x="1202748" y="3358020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Horno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020D3C3-74B1-8E4A-9B30-6C13EDB1F3F2}"/>
              </a:ext>
            </a:extLst>
          </p:cNvPr>
          <p:cNvSpPr/>
          <p:nvPr/>
        </p:nvSpPr>
        <p:spPr>
          <a:xfrm>
            <a:off x="1192981" y="3839216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Masa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436430A-FCA0-7141-B7BC-1D65B7433B6D}"/>
              </a:ext>
            </a:extLst>
          </p:cNvPr>
          <p:cNvSpPr/>
          <p:nvPr/>
        </p:nvSpPr>
        <p:spPr>
          <a:xfrm>
            <a:off x="1202748" y="4323323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Ingredientes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1A45C2E-D401-074A-A5C1-71122664DDB5}"/>
              </a:ext>
            </a:extLst>
          </p:cNvPr>
          <p:cNvSpPr/>
          <p:nvPr/>
        </p:nvSpPr>
        <p:spPr>
          <a:xfrm>
            <a:off x="1192981" y="4799916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Queso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6502018-5CFC-CF47-A4B1-0FCAB61F8AB1}"/>
              </a:ext>
            </a:extLst>
          </p:cNvPr>
          <p:cNvSpPr/>
          <p:nvPr/>
        </p:nvSpPr>
        <p:spPr>
          <a:xfrm>
            <a:off x="3713615" y="1940323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Cerveza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6907DEA-709A-4949-BCCC-FB30BEF0BAA2}"/>
              </a:ext>
            </a:extLst>
          </p:cNvPr>
          <p:cNvSpPr/>
          <p:nvPr/>
        </p:nvSpPr>
        <p:spPr>
          <a:xfrm>
            <a:off x="3713615" y="2414132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Mesa y Silla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F10516D-1D55-8C4E-8F14-F8FA1EF9CD7F}"/>
              </a:ext>
            </a:extLst>
          </p:cNvPr>
          <p:cNvSpPr/>
          <p:nvPr/>
        </p:nvSpPr>
        <p:spPr>
          <a:xfrm>
            <a:off x="3713615" y="2888435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Electricidad/Gas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FF3E7185-2680-F444-9B35-C5521CC5CC68}"/>
              </a:ext>
            </a:extLst>
          </p:cNvPr>
          <p:cNvSpPr/>
          <p:nvPr/>
        </p:nvSpPr>
        <p:spPr>
          <a:xfrm>
            <a:off x="3723381" y="3352887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Horno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994293-6AAD-C243-BA8C-E69B6FB16C67}"/>
              </a:ext>
            </a:extLst>
          </p:cNvPr>
          <p:cNvSpPr/>
          <p:nvPr/>
        </p:nvSpPr>
        <p:spPr>
          <a:xfrm>
            <a:off x="3713615" y="38340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Masa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9E52C4D-8E07-524D-B7B5-CF1DE5BA800B}"/>
              </a:ext>
            </a:extLst>
          </p:cNvPr>
          <p:cNvSpPr/>
          <p:nvPr/>
        </p:nvSpPr>
        <p:spPr>
          <a:xfrm>
            <a:off x="3723381" y="4318189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Ingredientes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74CEBDC4-2496-8444-9C31-1F66C88EF2FA}"/>
              </a:ext>
            </a:extLst>
          </p:cNvPr>
          <p:cNvSpPr/>
          <p:nvPr/>
        </p:nvSpPr>
        <p:spPr>
          <a:xfrm>
            <a:off x="3713615" y="47947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Queso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564025B5-6BD1-1E40-BF0D-49DE3F1F1859}"/>
              </a:ext>
            </a:extLst>
          </p:cNvPr>
          <p:cNvSpPr/>
          <p:nvPr/>
        </p:nvSpPr>
        <p:spPr>
          <a:xfrm>
            <a:off x="6218993" y="1940323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Cerveza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CC1F227-D48C-2B41-A3DE-F8673A8DA115}"/>
              </a:ext>
            </a:extLst>
          </p:cNvPr>
          <p:cNvSpPr/>
          <p:nvPr/>
        </p:nvSpPr>
        <p:spPr>
          <a:xfrm>
            <a:off x="6218993" y="2414132"/>
            <a:ext cx="2112000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Mesa y Silla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70009D7-4E2D-A74D-AC03-068B48E79AC0}"/>
              </a:ext>
            </a:extLst>
          </p:cNvPr>
          <p:cNvSpPr/>
          <p:nvPr/>
        </p:nvSpPr>
        <p:spPr>
          <a:xfrm>
            <a:off x="6218993" y="2888435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Electricidad/Gas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73D67A16-2C03-D046-B7A4-A3903344CA01}"/>
              </a:ext>
            </a:extLst>
          </p:cNvPr>
          <p:cNvSpPr/>
          <p:nvPr/>
        </p:nvSpPr>
        <p:spPr>
          <a:xfrm>
            <a:off x="6228760" y="3352887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Horno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369AA00-A15E-A040-AC74-9E8E9E1A959F}"/>
              </a:ext>
            </a:extLst>
          </p:cNvPr>
          <p:cNvSpPr/>
          <p:nvPr/>
        </p:nvSpPr>
        <p:spPr>
          <a:xfrm>
            <a:off x="6218993" y="38340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Masa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373322D-7016-2049-AB95-EE9CB342FD0A}"/>
              </a:ext>
            </a:extLst>
          </p:cNvPr>
          <p:cNvSpPr/>
          <p:nvPr/>
        </p:nvSpPr>
        <p:spPr>
          <a:xfrm>
            <a:off x="6228760" y="4318189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Ingredientes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D4AE7176-3BE2-0244-81D0-BF41838F9FFE}"/>
              </a:ext>
            </a:extLst>
          </p:cNvPr>
          <p:cNvSpPr/>
          <p:nvPr/>
        </p:nvSpPr>
        <p:spPr>
          <a:xfrm>
            <a:off x="6218993" y="47947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Queso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21430C2-6DA6-6943-85C7-C57B277DEAD3}"/>
              </a:ext>
            </a:extLst>
          </p:cNvPr>
          <p:cNvSpPr/>
          <p:nvPr/>
        </p:nvSpPr>
        <p:spPr>
          <a:xfrm>
            <a:off x="8743988" y="194032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Cerveza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D43F688B-CDB4-3E48-B7F4-C8A23281ECC0}"/>
              </a:ext>
            </a:extLst>
          </p:cNvPr>
          <p:cNvSpPr/>
          <p:nvPr/>
        </p:nvSpPr>
        <p:spPr>
          <a:xfrm>
            <a:off x="8743988" y="2414132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Mesa y Silla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CE485AC1-BC6B-3C4D-8C39-E0489817CFAE}"/>
              </a:ext>
            </a:extLst>
          </p:cNvPr>
          <p:cNvSpPr/>
          <p:nvPr/>
        </p:nvSpPr>
        <p:spPr>
          <a:xfrm>
            <a:off x="8743988" y="2888435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Electricidad/Gas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9F3FF8ED-F1A5-2C49-B10A-44CA8DCD4742}"/>
              </a:ext>
            </a:extLst>
          </p:cNvPr>
          <p:cNvSpPr/>
          <p:nvPr/>
        </p:nvSpPr>
        <p:spPr>
          <a:xfrm>
            <a:off x="8753755" y="3352887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Horno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080BA07-5942-004F-96D4-1E879AE39A87}"/>
              </a:ext>
            </a:extLst>
          </p:cNvPr>
          <p:cNvSpPr/>
          <p:nvPr/>
        </p:nvSpPr>
        <p:spPr>
          <a:xfrm>
            <a:off x="8743988" y="38340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Masa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5EEEBD41-C3E9-254A-A03A-960BFE0C2342}"/>
              </a:ext>
            </a:extLst>
          </p:cNvPr>
          <p:cNvSpPr/>
          <p:nvPr/>
        </p:nvSpPr>
        <p:spPr>
          <a:xfrm>
            <a:off x="8753755" y="4318189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Ingredientes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398FE1E-5194-934C-90E9-25EF064B3A05}"/>
              </a:ext>
            </a:extLst>
          </p:cNvPr>
          <p:cNvSpPr/>
          <p:nvPr/>
        </p:nvSpPr>
        <p:spPr>
          <a:xfrm>
            <a:off x="8743988" y="4794783"/>
            <a:ext cx="2112000" cy="42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Queso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ACA7E59B-61B5-0647-8BBB-2D15273A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37" y="47546"/>
            <a:ext cx="1247423" cy="891877"/>
          </a:xfrm>
          <a:prstGeom prst="rect">
            <a:avLst/>
          </a:prstGeom>
        </p:spPr>
      </p:pic>
      <p:sp>
        <p:nvSpPr>
          <p:cNvPr id="67" name="Marcador de contenido 1">
            <a:extLst>
              <a:ext uri="{FF2B5EF4-FFF2-40B4-BE49-F238E27FC236}">
                <a16:creationId xmlns:a16="http://schemas.microsoft.com/office/drawing/2014/main" id="{50EC3479-37D2-6445-9ED0-E12D7D04C678}"/>
              </a:ext>
            </a:extLst>
          </p:cNvPr>
          <p:cNvSpPr txBox="1">
            <a:spLocks/>
          </p:cNvSpPr>
          <p:nvPr/>
        </p:nvSpPr>
        <p:spPr>
          <a:xfrm>
            <a:off x="549521" y="231277"/>
            <a:ext cx="6500635" cy="52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171450" marR="0" indent="-1714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00025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925829" marR="0" indent="-240029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2954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6383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19812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23241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26670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3009900" marR="0" indent="-266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 defTabSz="685750">
              <a:spcBef>
                <a:spcPts val="751"/>
              </a:spcBef>
              <a:buNone/>
              <a:defRPr/>
            </a:pPr>
            <a:r>
              <a:rPr lang="es-ES_tradnl" sz="3200" b="1" kern="0" dirty="0">
                <a:solidFill>
                  <a:schemeClr val="bg2">
                    <a:lumMod val="75000"/>
                  </a:schemeClr>
                </a:solidFill>
                <a:latin typeface="PF BeauSans Pro" charset="0"/>
                <a:ea typeface="PF BeauSans Pro" charset="0"/>
                <a:cs typeface="PF BeauSans Pro" charset="0"/>
              </a:rPr>
              <a:t>		</a:t>
            </a:r>
            <a:r>
              <a:rPr lang="es-ES_tradnl" sz="3200" b="1" kern="0" dirty="0">
                <a:solidFill>
                  <a:schemeClr val="bg2">
                    <a:lumMod val="50000"/>
                  </a:schemeClr>
                </a:solidFill>
                <a:latin typeface="PF BeauSans Pro" charset="0"/>
                <a:ea typeface="PF BeauSans Pro" charset="0"/>
                <a:cs typeface="PF BeauSans Pro" charset="0"/>
              </a:rPr>
              <a:t>PIZZA AS A SERVICE</a:t>
            </a:r>
            <a:endParaRPr lang="es-ES_tradnl" sz="2667" b="1" kern="0" dirty="0">
              <a:solidFill>
                <a:schemeClr val="bg2">
                  <a:lumMod val="50000"/>
                </a:schemeClr>
              </a:solidFill>
              <a:latin typeface="PF BeauSans Pro" charset="0"/>
              <a:ea typeface="PF BeauSans Pro" charset="0"/>
              <a:cs typeface="PF BeauSans Pro" charset="0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8693E43D-039F-0348-8018-22CB99725FCC}"/>
              </a:ext>
            </a:extLst>
          </p:cNvPr>
          <p:cNvSpPr/>
          <p:nvPr/>
        </p:nvSpPr>
        <p:spPr>
          <a:xfrm>
            <a:off x="1485765" y="6327535"/>
            <a:ext cx="1247423" cy="4019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Vendedor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58855C2-503A-4448-A457-01BD4F88F978}"/>
              </a:ext>
            </a:extLst>
          </p:cNvPr>
          <p:cNvSpPr/>
          <p:nvPr/>
        </p:nvSpPr>
        <p:spPr>
          <a:xfrm>
            <a:off x="146749" y="6317327"/>
            <a:ext cx="1247423" cy="42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>
              <a:buClr>
                <a:srgbClr val="000000"/>
              </a:buClr>
            </a:pPr>
            <a:r>
              <a:rPr lang="es-CL" sz="1600" dirty="0">
                <a:solidFill>
                  <a:srgbClr val="B4B4B4">
                    <a:lumMod val="20000"/>
                    <a:lumOff val="80000"/>
                  </a:srgbClr>
                </a:solidFill>
                <a:latin typeface="Arial"/>
                <a:sym typeface="Arial"/>
              </a:rPr>
              <a:t>Tú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F96FA2C-0622-1348-B1CD-CBC256C341E0}"/>
              </a:ext>
            </a:extLst>
          </p:cNvPr>
          <p:cNvSpPr/>
          <p:nvPr/>
        </p:nvSpPr>
        <p:spPr>
          <a:xfrm>
            <a:off x="10403135" y="6501123"/>
            <a:ext cx="164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latin typeface="-apple-system"/>
              </a:rPr>
              <a:t>By </a:t>
            </a:r>
            <a:r>
              <a:rPr lang="es-CL" sz="1600" b="1" dirty="0">
                <a:latin typeface="-apple-system"/>
              </a:rPr>
              <a:t>Albert Barron </a:t>
            </a:r>
            <a:endParaRPr lang="es-CL" sz="1600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1F4D5E5-986B-824F-8C8F-76E115B8FB1C}"/>
              </a:ext>
            </a:extLst>
          </p:cNvPr>
          <p:cNvSpPr/>
          <p:nvPr/>
        </p:nvSpPr>
        <p:spPr>
          <a:xfrm>
            <a:off x="3420112" y="6506256"/>
            <a:ext cx="7051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600" b="1" dirty="0"/>
              <a:t>https://</a:t>
            </a:r>
            <a:r>
              <a:rPr lang="es-ES" sz="1600" b="1" dirty="0" err="1"/>
              <a:t>www.linkedin.com</a:t>
            </a:r>
            <a:r>
              <a:rPr lang="es-ES" sz="1600" b="1" dirty="0"/>
              <a:t>/pulse/20140730172610-9679881-pizza-as-a-service/</a:t>
            </a:r>
          </a:p>
        </p:txBody>
      </p:sp>
    </p:spTree>
    <p:extLst>
      <p:ext uri="{BB962C8B-B14F-4D97-AF65-F5344CB8AC3E}">
        <p14:creationId xmlns:p14="http://schemas.microsoft.com/office/powerpoint/2010/main" val="249190299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</a:pPr>
            <a:r>
              <a:rPr lang="es-CL" sz="5333" b="1">
                <a:solidFill>
                  <a:schemeClr val="bg1"/>
                </a:solidFill>
                <a:latin typeface="Gill Sans"/>
                <a:cs typeface="Gill Sans"/>
                <a:sym typeface="Gill Sans"/>
              </a:rPr>
              <a:t>Cloud Computing</a:t>
            </a:r>
            <a:endParaRPr lang="es-CL" sz="2300" dirty="0">
              <a:latin typeface="Signika Negative Light"/>
              <a:ea typeface="Signika Negative Light"/>
              <a:cs typeface="Signika Negative Light"/>
              <a:sym typeface="Signika Negativ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43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F353FD-6D80-FB4E-9319-E1DC16B1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74" y="5435453"/>
            <a:ext cx="6546006" cy="13255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307387-831A-9246-A440-EF8E32F99BA5}"/>
              </a:ext>
            </a:extLst>
          </p:cNvPr>
          <p:cNvSpPr/>
          <p:nvPr/>
        </p:nvSpPr>
        <p:spPr>
          <a:xfrm>
            <a:off x="687663" y="2055813"/>
            <a:ext cx="10269417" cy="187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“La </a:t>
            </a:r>
            <a:r>
              <a:rPr lang="en-US" sz="3200" dirty="0" err="1"/>
              <a:t>computación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nube</a:t>
            </a:r>
            <a:r>
              <a:rPr lang="en-US" sz="3200" dirty="0"/>
              <a:t> es un </a:t>
            </a:r>
            <a:r>
              <a:rPr lang="en-US" sz="3200" dirty="0" err="1"/>
              <a:t>modelo</a:t>
            </a:r>
            <a:r>
              <a:rPr lang="en-US" sz="3200" dirty="0"/>
              <a:t> para </a:t>
            </a:r>
            <a:r>
              <a:rPr lang="en-US" sz="3200" dirty="0" err="1"/>
              <a:t>permitir</a:t>
            </a:r>
            <a:r>
              <a:rPr lang="en-US" sz="3200" dirty="0"/>
              <a:t> el </a:t>
            </a:r>
            <a:r>
              <a:rPr lang="en-US" sz="3200" dirty="0" err="1"/>
              <a:t>acceso</a:t>
            </a:r>
            <a:r>
              <a:rPr lang="en-US" sz="3200" dirty="0"/>
              <a:t> a la red </a:t>
            </a:r>
            <a:r>
              <a:rPr lang="en-US" sz="3200" dirty="0" err="1"/>
              <a:t>ubicua</a:t>
            </a:r>
            <a:r>
              <a:rPr lang="en-US" sz="3200" dirty="0"/>
              <a:t> (</a:t>
            </a:r>
            <a:r>
              <a:rPr lang="en-US" sz="3200" dirty="0" err="1"/>
              <a:t>presente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todas</a:t>
            </a:r>
            <a:r>
              <a:rPr lang="en-US" sz="3200" dirty="0"/>
              <a:t> </a:t>
            </a:r>
            <a:r>
              <a:rPr lang="en-US" sz="3200" dirty="0" err="1"/>
              <a:t>partes</a:t>
            </a:r>
            <a:r>
              <a:rPr lang="en-US" sz="3200" dirty="0"/>
              <a:t>), </a:t>
            </a:r>
            <a:r>
              <a:rPr lang="en-US" sz="3200" dirty="0" err="1"/>
              <a:t>conveniente</a:t>
            </a:r>
            <a:r>
              <a:rPr lang="en-US" sz="3200" dirty="0"/>
              <a:t> y bajo </a:t>
            </a:r>
            <a:r>
              <a:rPr lang="en-US" sz="3200" dirty="0" err="1"/>
              <a:t>demanda</a:t>
            </a:r>
            <a:r>
              <a:rPr lang="en-US" sz="3200" dirty="0"/>
              <a:t> a un </a:t>
            </a:r>
            <a:r>
              <a:rPr lang="en-US" sz="3200" dirty="0" err="1"/>
              <a:t>grupo</a:t>
            </a:r>
            <a:r>
              <a:rPr lang="en-US" sz="3200" dirty="0"/>
              <a:t> </a:t>
            </a:r>
            <a:r>
              <a:rPr lang="en-US" sz="3200" dirty="0" err="1"/>
              <a:t>compartido</a:t>
            </a:r>
            <a:r>
              <a:rPr lang="en-US" sz="3200" dirty="0"/>
              <a:t> de </a:t>
            </a:r>
            <a:r>
              <a:rPr lang="en-US" sz="3200" dirty="0" err="1"/>
              <a:t>recursos</a:t>
            </a:r>
            <a:r>
              <a:rPr lang="en-US" sz="3200" dirty="0"/>
              <a:t> </a:t>
            </a:r>
            <a:r>
              <a:rPr lang="en-US" sz="3200" dirty="0" err="1"/>
              <a:t>informáticos</a:t>
            </a:r>
            <a:r>
              <a:rPr lang="en-US" sz="3200" dirty="0"/>
              <a:t> </a:t>
            </a:r>
            <a:r>
              <a:rPr lang="en-US" sz="3200" dirty="0" err="1"/>
              <a:t>configurables</a:t>
            </a:r>
            <a:r>
              <a:rPr lang="en-US" sz="3200" dirty="0"/>
              <a:t>…”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8F5E2E4-3DB2-CC4A-8F1C-F4FE6794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sz="4000" b="1" dirty="0"/>
              <a:t>¿Qué es Cloud Computing?</a:t>
            </a:r>
          </a:p>
        </p:txBody>
      </p:sp>
    </p:spTree>
    <p:extLst>
      <p:ext uri="{BB962C8B-B14F-4D97-AF65-F5344CB8AC3E}">
        <p14:creationId xmlns:p14="http://schemas.microsoft.com/office/powerpoint/2010/main" val="2016629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8531C4B-A480-664F-B5E7-265B58BC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/>
              <a:t>Definición de computación en la nube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3ED3A92-3370-C945-8EDC-FA88B440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811708"/>
            <a:ext cx="5314543" cy="2450095"/>
          </a:xfrm>
        </p:spPr>
        <p:txBody>
          <a:bodyPr rtlCol="0" anchor="t">
            <a:noAutofit/>
          </a:bodyPr>
          <a:lstStyle/>
          <a:p>
            <a:pPr marL="0" indent="0">
              <a:buNone/>
            </a:pPr>
            <a:r>
              <a:rPr lang="es-ES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La </a:t>
            </a:r>
            <a:r>
              <a:rPr lang="es-ES" b="1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informática en la nube</a:t>
            </a:r>
            <a:r>
              <a:rPr lang="es-ES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 es la entrega </a:t>
            </a:r>
            <a:r>
              <a:rPr lang="es-ES" b="1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bajo demanda</a:t>
            </a:r>
            <a:r>
              <a:rPr lang="es-ES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 de potencia de cómputo, bases de datos, almacenamiento, aplicaciones y otros recursos de TI, </a:t>
            </a:r>
            <a:r>
              <a:rPr lang="es-ES" b="1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a través de Internet </a:t>
            </a:r>
            <a:r>
              <a:rPr lang="es-ES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con un sistema de precios de </a:t>
            </a:r>
            <a:r>
              <a:rPr lang="es-ES" b="1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pago por uso</a:t>
            </a:r>
            <a:r>
              <a:rPr lang="es-ES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es-E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Shows an illustration of a cloud over some colorful office buildings.">
            <a:extLst>
              <a:ext uri="{FF2B5EF4-FFF2-40B4-BE49-F238E27FC236}">
                <a16:creationId xmlns:a16="http://schemas.microsoft.com/office/drawing/2014/main" id="{0019600E-D79E-BB40-AEED-9DF9377A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7" r="19130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92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E7494EE-F05B-1941-A2DD-ABA02275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150"/>
            <a:ext cx="113538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ED05C0-27FE-1A4E-AD36-1C6C4004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3" y="0"/>
            <a:ext cx="6629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4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CDF7479-24DB-3B44-88B6-6CE2A324F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dirty="0"/>
              <a:t>La informática en la nube permite </a:t>
            </a:r>
            <a:r>
              <a:rPr lang="es-ES" b="1" dirty="0">
                <a:solidFill>
                  <a:schemeClr val="accent5"/>
                </a:solidFill>
              </a:rPr>
              <a:t>dejar de considerar la infraestructura como hardware</a:t>
            </a:r>
            <a:r>
              <a:rPr lang="es-ES" dirty="0"/>
              <a:t> y, en cambio, </a:t>
            </a:r>
            <a:r>
              <a:rPr lang="es-ES" b="1" dirty="0">
                <a:solidFill>
                  <a:schemeClr val="accent5"/>
                </a:solidFill>
              </a:rPr>
              <a:t>verla (y usarla) como software</a:t>
            </a:r>
            <a:r>
              <a:rPr lang="es-ES" b="1" dirty="0">
                <a:solidFill>
                  <a:srgbClr val="0070C0"/>
                </a:solidFill>
              </a:rPr>
              <a:t>.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" name="Picture 2" descr="Shows racks of computers in a data center.">
            <a:extLst>
              <a:ext uri="{FF2B5EF4-FFF2-40B4-BE49-F238E27FC236}">
                <a16:creationId xmlns:a16="http://schemas.microsoft.com/office/drawing/2014/main" id="{E93E27A4-ED3E-E042-A3E5-84175618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111" y="2629578"/>
            <a:ext cx="4483101" cy="31780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" descr="Black right-pointing arrow.">
            <a:extLst>
              <a:ext uri="{FF2B5EF4-FFF2-40B4-BE49-F238E27FC236}">
                <a16:creationId xmlns:a16="http://schemas.microsoft.com/office/drawing/2014/main" id="{D512968A-569F-E140-A12E-B30F8F127E29}"/>
              </a:ext>
            </a:extLst>
          </p:cNvPr>
          <p:cNvSpPr/>
          <p:nvPr/>
        </p:nvSpPr>
        <p:spPr>
          <a:xfrm>
            <a:off x="5500895" y="3704068"/>
            <a:ext cx="1196829" cy="10290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3" name="Picture 4" descr="Shows five columns of strings of bits.">
            <a:extLst>
              <a:ext uri="{FF2B5EF4-FFF2-40B4-BE49-F238E27FC236}">
                <a16:creationId xmlns:a16="http://schemas.microsoft.com/office/drawing/2014/main" id="{E4CC838E-FBA8-4947-84DD-F13227A2A2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747" y="2629578"/>
            <a:ext cx="4449612" cy="31780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5D910137-CC95-7F46-8971-D134A4AC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/>
              <a:t>Infraestructura como un Software</a:t>
            </a:r>
          </a:p>
        </p:txBody>
      </p:sp>
    </p:spTree>
    <p:extLst>
      <p:ext uri="{BB962C8B-B14F-4D97-AF65-F5344CB8AC3E}">
        <p14:creationId xmlns:p14="http://schemas.microsoft.com/office/powerpoint/2010/main" val="262722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hows racks of computers in a data center.">
            <a:extLst>
              <a:ext uri="{FF2B5EF4-FFF2-40B4-BE49-F238E27FC236}">
                <a16:creationId xmlns:a16="http://schemas.microsoft.com/office/drawing/2014/main" id="{9D2E02A2-8F65-FC40-8E5F-F9EEEDED82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06" b="90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6C83ED0-DC4C-3943-9898-7A4DD1B2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152628" cy="1124712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3600" b="1"/>
              <a:t>Modelo de Informática Tradicional</a:t>
            </a:r>
            <a:endParaRPr lang="es-ES" sz="36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7CBDD38-F94E-2B46-A21F-8C2AA84B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7205364" cy="3207258"/>
          </a:xfrm>
        </p:spPr>
        <p:txBody>
          <a:bodyPr rtlCol="0" anchor="t">
            <a:noAutofit/>
          </a:bodyPr>
          <a:lstStyle/>
          <a:p>
            <a:pPr marL="457200" indent="-457200" rtl="0"/>
            <a:r>
              <a:rPr lang="es-ES">
                <a:latin typeface="+mj-lt"/>
              </a:rPr>
              <a:t>Infraestructura como hardware</a:t>
            </a:r>
          </a:p>
          <a:p>
            <a:pPr marL="457200" indent="-457200" rtl="0"/>
            <a:r>
              <a:rPr lang="es-ES">
                <a:latin typeface="+mj-lt"/>
              </a:rPr>
              <a:t>Soluciones de hardware:</a:t>
            </a:r>
          </a:p>
          <a:p>
            <a:pPr marL="914400" lvl="1" indent="-457200" rtl="0"/>
            <a:r>
              <a:rPr lang="es-ES" sz="2800">
                <a:latin typeface="+mj-lt"/>
              </a:rPr>
              <a:t>Requieren espacio, personal, seguridad física, planificación e inversión de capital.</a:t>
            </a:r>
          </a:p>
          <a:p>
            <a:pPr marL="914400" lvl="1" indent="-457200" rtl="0"/>
            <a:r>
              <a:rPr lang="es-ES" sz="2800">
                <a:latin typeface="+mj-lt"/>
              </a:rPr>
              <a:t>Tienen un ciclo largo de adquisición de hardware.</a:t>
            </a:r>
          </a:p>
          <a:p>
            <a:pPr marL="914400" lvl="1" indent="-457200" rtl="0"/>
            <a:r>
              <a:rPr lang="es-ES" sz="2800">
                <a:latin typeface="+mj-lt"/>
              </a:rPr>
              <a:t>Le exigen aprovisionar capacidad mediante la predicción de los altos máximos teóricos.</a:t>
            </a:r>
            <a:endParaRPr lang="es-E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37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B3D61-C5E2-C946-9BBB-B602A9DB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Característica de la computación en la nube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C0C4F2-4FFD-A742-A6D0-91E20E24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4900"/>
            <a:ext cx="10388600" cy="17018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175E90F-728F-674C-8AEC-AEEC396C9C4B}"/>
              </a:ext>
            </a:extLst>
          </p:cNvPr>
          <p:cNvSpPr/>
          <p:nvPr/>
        </p:nvSpPr>
        <p:spPr>
          <a:xfrm>
            <a:off x="974589" y="4113212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On-demand</a:t>
            </a:r>
          </a:p>
          <a:p>
            <a:pPr algn="ctr"/>
            <a:r>
              <a:rPr lang="es-CL" dirty="0"/>
              <a:t>self-service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A332B77-80A6-E140-A82A-B5DADA200AF9}"/>
              </a:ext>
            </a:extLst>
          </p:cNvPr>
          <p:cNvSpPr/>
          <p:nvPr/>
        </p:nvSpPr>
        <p:spPr>
          <a:xfrm>
            <a:off x="3339619" y="4113212"/>
            <a:ext cx="1207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dirty="0"/>
              <a:t>Amplia red</a:t>
            </a:r>
          </a:p>
          <a:p>
            <a:pPr algn="ctr"/>
            <a:r>
              <a:rPr lang="es-CL" dirty="0"/>
              <a:t>de acceso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FF6570A-C6F8-C947-9BAF-3A54F92264CB}"/>
              </a:ext>
            </a:extLst>
          </p:cNvPr>
          <p:cNvSpPr/>
          <p:nvPr/>
        </p:nvSpPr>
        <p:spPr>
          <a:xfrm>
            <a:off x="5566148" y="4076700"/>
            <a:ext cx="1362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dirty="0"/>
              <a:t>Recursos</a:t>
            </a:r>
          </a:p>
          <a:p>
            <a:pPr algn="ctr"/>
            <a:r>
              <a:rPr lang="es-CL" dirty="0"/>
              <a:t>compartidos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A0816E-6BB4-A449-B67E-1E167BC6BBD9}"/>
              </a:ext>
            </a:extLst>
          </p:cNvPr>
          <p:cNvSpPr/>
          <p:nvPr/>
        </p:nvSpPr>
        <p:spPr>
          <a:xfrm>
            <a:off x="7803687" y="4076699"/>
            <a:ext cx="1185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dirty="0"/>
              <a:t>Rápida</a:t>
            </a:r>
          </a:p>
          <a:p>
            <a:pPr algn="ctr"/>
            <a:r>
              <a:rPr lang="es-CL" dirty="0"/>
              <a:t>elasticidad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8FEFD7-7024-B244-9030-B6E2646D88A4}"/>
              </a:ext>
            </a:extLst>
          </p:cNvPr>
          <p:cNvSpPr/>
          <p:nvPr/>
        </p:nvSpPr>
        <p:spPr>
          <a:xfrm>
            <a:off x="10054135" y="4079620"/>
            <a:ext cx="88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dirty="0"/>
              <a:t>Pago</a:t>
            </a:r>
          </a:p>
          <a:p>
            <a:pPr algn="ctr"/>
            <a:r>
              <a:rPr lang="es-CL" dirty="0"/>
              <a:t>Por uso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215B660-B1BF-5C45-823A-FCFF1BFF39FC}"/>
              </a:ext>
            </a:extLst>
          </p:cNvPr>
          <p:cNvSpPr txBox="1">
            <a:spLocks/>
          </p:cNvSpPr>
          <p:nvPr/>
        </p:nvSpPr>
        <p:spPr>
          <a:xfrm>
            <a:off x="8436428" y="6564086"/>
            <a:ext cx="3755572" cy="29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CADE4"/>
              </a:buClr>
            </a:pPr>
            <a:r>
              <a:rPr lang="es-PE" sz="1400" cap="none" dirty="0">
                <a:solidFill>
                  <a:srgbClr val="002D89">
                    <a:lumMod val="50000"/>
                  </a:srgbClr>
                </a:solidFill>
                <a:latin typeface="Calibri" panose="020F0502020204030204"/>
              </a:rPr>
              <a:t>Nicolás Lecaros - nicolas@obvio.tech</a:t>
            </a:r>
          </a:p>
        </p:txBody>
      </p:sp>
    </p:spTree>
    <p:extLst>
      <p:ext uri="{BB962C8B-B14F-4D97-AF65-F5344CB8AC3E}">
        <p14:creationId xmlns:p14="http://schemas.microsoft.com/office/powerpoint/2010/main" val="26863279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363</Words>
  <Application>Microsoft Office PowerPoint</Application>
  <PresentationFormat>Panorámica</PresentationFormat>
  <Paragraphs>138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5" baseType="lpstr">
      <vt:lpstr>Amazon Ember</vt:lpstr>
      <vt:lpstr>Amazon Ember Light</vt:lpstr>
      <vt:lpstr>-apple-system</vt:lpstr>
      <vt:lpstr>Arial</vt:lpstr>
      <vt:lpstr>Calibri</vt:lpstr>
      <vt:lpstr>Calibri Light</vt:lpstr>
      <vt:lpstr>Eras Medium ITC</vt:lpstr>
      <vt:lpstr>Gill Sans</vt:lpstr>
      <vt:lpstr>PF BeauSans Pro</vt:lpstr>
      <vt:lpstr>Roboto</vt:lpstr>
      <vt:lpstr>Signika Negative Light</vt:lpstr>
      <vt:lpstr>Tema de Office</vt:lpstr>
      <vt:lpstr>Google Cloud Platform</vt:lpstr>
      <vt:lpstr>Presentación de PowerPoint</vt:lpstr>
      <vt:lpstr>¿Qué es Cloud Computing?</vt:lpstr>
      <vt:lpstr>Definición de computación en la nube </vt:lpstr>
      <vt:lpstr>Presentación de PowerPoint</vt:lpstr>
      <vt:lpstr>Presentación de PowerPoint</vt:lpstr>
      <vt:lpstr>Infraestructura como un Software</vt:lpstr>
      <vt:lpstr>Modelo de Informática Tradicional</vt:lpstr>
      <vt:lpstr>Característica de la computación en la nube</vt:lpstr>
      <vt:lpstr>Presentación de PowerPoint</vt:lpstr>
      <vt:lpstr>Modelos de servicio en la nube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Comunidad Google Cloud Platform</dc:title>
  <dc:creator>Nicolas A Lecaros M</dc:creator>
  <cp:lastModifiedBy>Sebastián Alfonso Rodríguez Robotham</cp:lastModifiedBy>
  <cp:revision>10</cp:revision>
  <dcterms:created xsi:type="dcterms:W3CDTF">2020-07-24T20:54:39Z</dcterms:created>
  <dcterms:modified xsi:type="dcterms:W3CDTF">2023-03-06T15:35:12Z</dcterms:modified>
</cp:coreProperties>
</file>